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CuadroTexto 2">
            <a:extLst>
              <a:ext uri="{FF2B5EF4-FFF2-40B4-BE49-F238E27FC236}">
                <a16:creationId xmlns:a16="http://schemas.microsoft.com/office/drawing/2014/main" id="{025EA546-40BE-CFD7-C10E-4F95C5935C1F}"/>
              </a:ext>
            </a:extLst>
          </p:cNvPr>
          <p:cNvSpPr txBox="1"/>
          <p:nvPr/>
        </p:nvSpPr>
        <p:spPr>
          <a:xfrm>
            <a:off x="889820" y="4833257"/>
            <a:ext cx="4645687" cy="461665"/>
          </a:xfrm>
          <a:prstGeom prst="rect">
            <a:avLst/>
          </a:prstGeom>
          <a:noFill/>
        </p:spPr>
        <p:txBody>
          <a:bodyPr wrap="square">
            <a:spAutoFit/>
          </a:bodyPr>
          <a:lstStyle/>
          <a:p>
            <a:r>
              <a:rPr lang="en-US" sz="2400" dirty="0">
                <a:solidFill>
                  <a:schemeClr val="bg1"/>
                </a:solidFill>
                <a:latin typeface="Abadi" panose="020B0604020104020204" pitchFamily="34" charset="0"/>
              </a:rPr>
              <a:t>Name: Sergio Pinto</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Imagen 5">
            <a:extLst>
              <a:ext uri="{FF2B5EF4-FFF2-40B4-BE49-F238E27FC236}">
                <a16:creationId xmlns:a16="http://schemas.microsoft.com/office/drawing/2014/main" id="{D224F7FB-0BD7-9D3A-04DC-D9F979478876}"/>
              </a:ext>
            </a:extLst>
          </p:cNvPr>
          <p:cNvPicPr>
            <a:picLocks noChangeAspect="1"/>
          </p:cNvPicPr>
          <p:nvPr/>
        </p:nvPicPr>
        <p:blipFill>
          <a:blip r:embed="rId3"/>
          <a:stretch>
            <a:fillRect/>
          </a:stretch>
        </p:blipFill>
        <p:spPr>
          <a:xfrm>
            <a:off x="1085850" y="1509712"/>
            <a:ext cx="10020300" cy="425804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2377" y="1457135"/>
            <a:ext cx="5636524" cy="2268704"/>
          </a:xfrm>
          <a:prstGeom prst="rect">
            <a:avLst/>
          </a:prstGeom>
        </p:spPr>
        <p:txBody>
          <a:bodyPr lIns="91440" tIns="45720" rIns="91440" bIns="45720" anchor="t"/>
          <a:lstStyle/>
          <a:p>
            <a:pPr marL="0" indent="0">
              <a:lnSpc>
                <a:spcPct val="100000"/>
              </a:lnSpc>
              <a:spcBef>
                <a:spcPts val="1400"/>
              </a:spcBef>
              <a:buNone/>
            </a:pPr>
            <a:r>
              <a:rPr lang="en-US" sz="2400" dirty="0">
                <a:latin typeface="Abadi" panose="020B0604020104020204" pitchFamily="34" charset="0"/>
              </a:rPr>
              <a:t>Explored the data by visualizing the relationship between flight number and launch Site, payload and launch site, success rate of each orbit type, flight number and orbit type, the launch success yearly trend.</a:t>
            </a:r>
            <a:endParaRPr lang="en-US" sz="24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a:extLst>
              <a:ext uri="{FF2B5EF4-FFF2-40B4-BE49-F238E27FC236}">
                <a16:creationId xmlns:a16="http://schemas.microsoft.com/office/drawing/2014/main" id="{ED0039E9-58E6-8783-BBF6-3D6C06BC141C}"/>
              </a:ext>
            </a:extLst>
          </p:cNvPr>
          <p:cNvPicPr>
            <a:picLocks noChangeAspect="1"/>
          </p:cNvPicPr>
          <p:nvPr/>
        </p:nvPicPr>
        <p:blipFill>
          <a:blip r:embed="rId3"/>
          <a:stretch>
            <a:fillRect/>
          </a:stretch>
        </p:blipFill>
        <p:spPr>
          <a:xfrm>
            <a:off x="485419" y="1962149"/>
            <a:ext cx="4383256" cy="2800919"/>
          </a:xfrm>
          <a:prstGeom prst="rect">
            <a:avLst/>
          </a:prstGeom>
        </p:spPr>
      </p:pic>
      <p:pic>
        <p:nvPicPr>
          <p:cNvPr id="8" name="Imagen 7">
            <a:extLst>
              <a:ext uri="{FF2B5EF4-FFF2-40B4-BE49-F238E27FC236}">
                <a16:creationId xmlns:a16="http://schemas.microsoft.com/office/drawing/2014/main" id="{C376576F-8478-C5AB-027C-7100FE1CADCB}"/>
              </a:ext>
            </a:extLst>
          </p:cNvPr>
          <p:cNvPicPr>
            <a:picLocks noChangeAspect="1"/>
          </p:cNvPicPr>
          <p:nvPr/>
        </p:nvPicPr>
        <p:blipFill>
          <a:blip r:embed="rId4"/>
          <a:stretch>
            <a:fillRect/>
          </a:stretch>
        </p:blipFill>
        <p:spPr>
          <a:xfrm>
            <a:off x="5613138" y="3991165"/>
            <a:ext cx="4383256" cy="250471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1800" b="1" dirty="0">
                <a:latin typeface="Abadi" panose="020B0604020104020204" pitchFamily="34" charset="0"/>
              </a:rPr>
              <a:t>Using SQL, we had performed many queries to get better understanding of the dataset</a:t>
            </a:r>
          </a:p>
          <a:p>
            <a:pPr>
              <a:buFont typeface="+mj-lt"/>
              <a:buAutoNum type="arabicParenR"/>
            </a:pPr>
            <a:r>
              <a:rPr lang="en-US" sz="1600" dirty="0">
                <a:latin typeface="Abadi" panose="020B0604020104020204" pitchFamily="34" charset="0"/>
              </a:rPr>
              <a:t>- Displaying the names of the launch sites. </a:t>
            </a:r>
          </a:p>
          <a:p>
            <a:pPr>
              <a:buFont typeface="+mj-lt"/>
              <a:buAutoNum type="arabicParenR"/>
            </a:pPr>
            <a:r>
              <a:rPr lang="en-US" sz="1600" dirty="0">
                <a:latin typeface="Abadi" panose="020B0604020104020204" pitchFamily="34" charset="0"/>
              </a:rPr>
              <a:t>- Displaying 5 records where launch sites begin with the string ‘CCA’. </a:t>
            </a:r>
          </a:p>
          <a:p>
            <a:pPr>
              <a:buFont typeface="+mj-lt"/>
              <a:buAutoNum type="arabicParenR"/>
            </a:pPr>
            <a:r>
              <a:rPr lang="en-US" sz="1600" dirty="0">
                <a:latin typeface="Abadi" panose="020B0604020104020204" pitchFamily="34" charset="0"/>
              </a:rPr>
              <a:t>- Displaying the total payload mass carried by booster launched by NASA (CRS). </a:t>
            </a:r>
          </a:p>
          <a:p>
            <a:pPr>
              <a:buFont typeface="+mj-lt"/>
              <a:buAutoNum type="arabicParenR"/>
            </a:pPr>
            <a:r>
              <a:rPr lang="en-US" sz="1600" dirty="0">
                <a:latin typeface="Abadi" panose="020B0604020104020204" pitchFamily="34" charset="0"/>
              </a:rPr>
              <a:t>- Displaying the average payload mass carried by booster version F9 v1.1. </a:t>
            </a:r>
          </a:p>
          <a:p>
            <a:pPr>
              <a:buFont typeface="+mj-lt"/>
              <a:buAutoNum type="arabicParenR"/>
            </a:pPr>
            <a:r>
              <a:rPr lang="en-US" sz="1600" dirty="0">
                <a:latin typeface="Abadi" panose="020B0604020104020204" pitchFamily="34" charset="0"/>
              </a:rPr>
              <a:t>- Listing the date when the first successful landing outcome in ground pad was achieved.</a:t>
            </a:r>
          </a:p>
          <a:p>
            <a:pPr>
              <a:buFont typeface="+mj-lt"/>
              <a:buAutoNum type="arabicParenR"/>
            </a:pPr>
            <a:r>
              <a:rPr lang="en-US" sz="1600" dirty="0">
                <a:latin typeface="Abadi" panose="020B0604020104020204" pitchFamily="34" charset="0"/>
              </a:rPr>
              <a:t> - Listing the names of the boosters which have success in drone ship and have payload mass greater than 4000 but less than 6000. </a:t>
            </a:r>
          </a:p>
          <a:p>
            <a:pPr>
              <a:buFont typeface="+mj-lt"/>
              <a:buAutoNum type="arabicParenR"/>
            </a:pPr>
            <a:r>
              <a:rPr lang="en-US" sz="1600" dirty="0">
                <a:latin typeface="Abadi" panose="020B0604020104020204" pitchFamily="34" charset="0"/>
              </a:rPr>
              <a:t>- Listing the total number of successful and failure mission outcomes. </a:t>
            </a:r>
          </a:p>
          <a:p>
            <a:pPr>
              <a:buFont typeface="+mj-lt"/>
              <a:buAutoNum type="arabicParenR"/>
            </a:pPr>
            <a:r>
              <a:rPr lang="en-US" sz="1600" dirty="0">
                <a:latin typeface="Abadi" panose="020B0604020104020204" pitchFamily="34" charset="0"/>
              </a:rPr>
              <a:t>- Listing the names of the booster versions which have carried the maximum payload mass.</a:t>
            </a:r>
          </a:p>
          <a:p>
            <a:pPr>
              <a:buFont typeface="+mj-lt"/>
              <a:buAutoNum type="arabicParenR"/>
            </a:pPr>
            <a:r>
              <a:rPr lang="en-US" sz="1600" dirty="0">
                <a:latin typeface="Abadi" panose="020B0604020104020204" pitchFamily="34" charset="0"/>
              </a:rPr>
              <a:t> - Listing the failed landing outcomes in drone ship, their booster versions, and launch sites names for in year 2015.- Rank the count of landing outcomes or success between the date 2010-06-04 and2017-03-20, in descending order. </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619772" cy="4444296"/>
          </a:xfrm>
          <a:prstGeom prst="rect">
            <a:avLst/>
          </a:prstGeom>
        </p:spPr>
        <p:txBody>
          <a:bodyPr>
            <a:normAutofit/>
          </a:bodyPr>
          <a:lstStyle/>
          <a:p>
            <a:r>
              <a:rPr lang="en-US" sz="2400" dirty="0">
                <a:latin typeface="Abadi" panose="020B0604020104020204" pitchFamily="34" charset="0"/>
              </a:rPr>
              <a:t>We marked all launch sites, and added map objects such as markers, circles, lines to mark the success or failure of launches for each site on the folium map. </a:t>
            </a:r>
          </a:p>
          <a:p>
            <a:r>
              <a:rPr lang="en-US" sz="2400" dirty="0">
                <a:latin typeface="Abadi" panose="020B0604020104020204" pitchFamily="34" charset="0"/>
              </a:rPr>
              <a:t>We assigned the feature launch outcomes (failure or success) to class 0 and 1.i.e., 0for failure, and 1 for success. </a:t>
            </a:r>
          </a:p>
          <a:p>
            <a:r>
              <a:rPr lang="en-US" sz="2400" dirty="0">
                <a:latin typeface="Abadi" panose="020B0604020104020204" pitchFamily="34" charset="0"/>
              </a:rPr>
              <a:t>Using the color-labeled marker clusters, we identified which launch sites have relatively high success rate. </a:t>
            </a:r>
          </a:p>
          <a:p>
            <a:r>
              <a:rPr lang="en-US" sz="2400" dirty="0">
                <a:latin typeface="Abadi" panose="020B0604020104020204" pitchFamily="34" charset="0"/>
              </a:rPr>
              <a:t>We calculated the distances between a launch site to its proximities. We answered some question for instance: </a:t>
            </a:r>
          </a:p>
          <a:p>
            <a:pPr>
              <a:buFontTx/>
              <a:buChar char="-"/>
            </a:pPr>
            <a:r>
              <a:rPr lang="en-US" sz="2400" dirty="0">
                <a:latin typeface="Abadi" panose="020B0604020104020204" pitchFamily="34" charset="0"/>
              </a:rPr>
              <a:t>Are launch sites near railways, highways and coastlines. </a:t>
            </a:r>
          </a:p>
          <a:p>
            <a:pPr marL="0" indent="0">
              <a:buNone/>
            </a:pPr>
            <a:r>
              <a:rPr lang="en-US" sz="2400" dirty="0">
                <a:latin typeface="Abadi" panose="020B0604020104020204" pitchFamily="34" charset="0"/>
              </a:rPr>
              <a:t>- Do launch sites keep certain distance away from cities.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dirty="0">
                <a:latin typeface="Abadi" panose="020B0604020104020204" pitchFamily="34" charset="0"/>
              </a:rPr>
              <a:t>We built an interactive dashboard with </a:t>
            </a:r>
            <a:r>
              <a:rPr lang="en-US" dirty="0" err="1">
                <a:latin typeface="Abadi" panose="020B0604020104020204" pitchFamily="34" charset="0"/>
              </a:rPr>
              <a:t>Plotly</a:t>
            </a:r>
            <a:r>
              <a:rPr lang="en-US" dirty="0">
                <a:latin typeface="Abadi" panose="020B0604020104020204" pitchFamily="34" charset="0"/>
              </a:rPr>
              <a:t> dash. </a:t>
            </a:r>
          </a:p>
          <a:p>
            <a:pPr marL="0" indent="0">
              <a:buNone/>
            </a:pPr>
            <a:r>
              <a:rPr lang="en-US" dirty="0">
                <a:latin typeface="Abadi" panose="020B0604020104020204" pitchFamily="34" charset="0"/>
              </a:rPr>
              <a:t>We plotted pie charts showing the total launches by a certain sites. </a:t>
            </a:r>
          </a:p>
          <a:p>
            <a:pPr marL="0" indent="0">
              <a:buNone/>
            </a:pPr>
            <a:r>
              <a:rPr lang="en-US" dirty="0">
                <a:latin typeface="Abadi" panose="020B0604020104020204" pitchFamily="34" charset="0"/>
              </a:rPr>
              <a:t>We plotted scatter graph showing the relationship with Outcome and </a:t>
            </a:r>
            <a:r>
              <a:rPr lang="en-US" dirty="0" err="1">
                <a:latin typeface="Abadi" panose="020B0604020104020204" pitchFamily="34" charset="0"/>
              </a:rPr>
              <a:t>PayloadMass</a:t>
            </a:r>
            <a:r>
              <a:rPr lang="en-US" dirty="0">
                <a:latin typeface="Abadi" panose="020B0604020104020204" pitchFamily="34" charset="0"/>
              </a:rPr>
              <a:t> (Kg) for the different booster version.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US" dirty="0">
                <a:latin typeface="Abadi" panose="020B0604020104020204" pitchFamily="34" charset="0"/>
              </a:rPr>
              <a:t>We loaded the data using </a:t>
            </a:r>
            <a:r>
              <a:rPr lang="en-US" dirty="0" err="1">
                <a:latin typeface="Abadi" panose="020B0604020104020204" pitchFamily="34" charset="0"/>
              </a:rPr>
              <a:t>numpy</a:t>
            </a:r>
            <a:r>
              <a:rPr lang="en-US" dirty="0">
                <a:latin typeface="Abadi" panose="020B0604020104020204" pitchFamily="34" charset="0"/>
              </a:rPr>
              <a:t> and pandas, transformed the data, split our data into training and testing. </a:t>
            </a:r>
          </a:p>
          <a:p>
            <a:pPr marL="0" indent="0">
              <a:buNone/>
            </a:pPr>
            <a:r>
              <a:rPr lang="en-US" dirty="0">
                <a:latin typeface="Abadi" panose="020B0604020104020204" pitchFamily="34" charset="0"/>
              </a:rPr>
              <a:t>We built different machine learning models and tune different hyperparameters using </a:t>
            </a:r>
            <a:r>
              <a:rPr lang="en-US" dirty="0" err="1">
                <a:latin typeface="Abadi" panose="020B0604020104020204" pitchFamily="34" charset="0"/>
              </a:rPr>
              <a:t>GridSearchCV</a:t>
            </a:r>
            <a:r>
              <a:rPr lang="en-US" dirty="0">
                <a:latin typeface="Abadi" panose="020B0604020104020204" pitchFamily="34" charset="0"/>
              </a:rPr>
              <a:t>. </a:t>
            </a:r>
          </a:p>
          <a:p>
            <a:pPr marL="0" indent="0">
              <a:buNone/>
            </a:pPr>
            <a:r>
              <a:rPr lang="en-US" dirty="0">
                <a:latin typeface="Abadi" panose="020B0604020104020204" pitchFamily="34" charset="0"/>
              </a:rPr>
              <a:t>We used accuracy as the metric for our model, improved the model using feature engineering and algorithm tuning.</a:t>
            </a:r>
          </a:p>
          <a:p>
            <a:pPr marL="0" indent="0">
              <a:buNone/>
            </a:pPr>
            <a:r>
              <a:rPr lang="en-US" dirty="0">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844955"/>
            <a:ext cx="9821224" cy="1180617"/>
          </a:xfrm>
          <a:prstGeom prst="rect">
            <a:avLst/>
          </a:prstGeom>
        </p:spPr>
        <p:txBody>
          <a:bodyPr>
            <a:normAutofit/>
          </a:bodyPr>
          <a:lstStyle/>
          <a:p>
            <a:pPr marL="0" indent="0">
              <a:lnSpc>
                <a:spcPct val="100000"/>
              </a:lnSpc>
              <a:spcBef>
                <a:spcPts val="1400"/>
              </a:spcBef>
              <a:buNone/>
            </a:pPr>
            <a:r>
              <a:rPr lang="en-US" sz="2400" dirty="0">
                <a:latin typeface="Abadi" panose="020B0604020104020204" pitchFamily="34" charset="0"/>
              </a:rPr>
              <a:t>From the plot, we found that the larger the flight amount at a launch site, the greater the success rate at a launch site.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50912179-2573-DA62-E832-D5214D64A280}"/>
              </a:ext>
            </a:extLst>
          </p:cNvPr>
          <p:cNvPicPr>
            <a:picLocks noChangeAspect="1"/>
          </p:cNvPicPr>
          <p:nvPr/>
        </p:nvPicPr>
        <p:blipFill>
          <a:blip r:embed="rId3"/>
          <a:stretch>
            <a:fillRect/>
          </a:stretch>
        </p:blipFill>
        <p:spPr>
          <a:xfrm>
            <a:off x="1009933" y="1705970"/>
            <a:ext cx="9676263" cy="265648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08728"/>
            <a:ext cx="10257380" cy="872616"/>
          </a:xfrm>
          <a:prstGeom prst="rect">
            <a:avLst/>
          </a:prstGeom>
        </p:spPr>
        <p:txBody>
          <a:bodyPr>
            <a:normAutofit/>
          </a:bodyPr>
          <a:lstStyle/>
          <a:p>
            <a:pPr>
              <a:lnSpc>
                <a:spcPct val="100000"/>
              </a:lnSpc>
              <a:spcBef>
                <a:spcPts val="1400"/>
              </a:spcBef>
            </a:pPr>
            <a:r>
              <a:rPr lang="en-US" sz="1800" dirty="0">
                <a:latin typeface="Abadi" panose="020B0604020104020204" pitchFamily="34" charset="0"/>
              </a:rPr>
              <a:t>The greater the payload mass for launch site CCAFS SLC 40 the higher the success rate for the rocket.</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F0C68526-3E9F-B4E3-AC09-6473B63D0184}"/>
              </a:ext>
            </a:extLst>
          </p:cNvPr>
          <p:cNvPicPr>
            <a:picLocks noChangeAspect="1"/>
          </p:cNvPicPr>
          <p:nvPr/>
        </p:nvPicPr>
        <p:blipFill>
          <a:blip r:embed="rId3"/>
          <a:stretch>
            <a:fillRect/>
          </a:stretch>
        </p:blipFill>
        <p:spPr>
          <a:xfrm>
            <a:off x="1050878" y="1678675"/>
            <a:ext cx="9744501" cy="272663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11503" y="2076121"/>
            <a:ext cx="3932238"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a:t>
            </a:r>
            <a:r>
              <a:rPr lang="en-US" sz="1800" dirty="0">
                <a:latin typeface="Abadi" panose="020B0604020104020204" pitchFamily="34" charset="0"/>
              </a:rPr>
              <a:t>rom the plot, we can see that ES-L1, GEO, HEO, SSO, VLEO had the most success rate</a:t>
            </a:r>
            <a:r>
              <a:rPr lang="en-US" sz="1600" dirty="0"/>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C5B6F14A-B778-F6DC-6914-F30B3CD9FBED}"/>
              </a:ext>
            </a:extLst>
          </p:cNvPr>
          <p:cNvPicPr>
            <a:picLocks noChangeAspect="1"/>
          </p:cNvPicPr>
          <p:nvPr/>
        </p:nvPicPr>
        <p:blipFill>
          <a:blip r:embed="rId3"/>
          <a:stretch>
            <a:fillRect/>
          </a:stretch>
        </p:blipFill>
        <p:spPr>
          <a:xfrm>
            <a:off x="979770" y="2076121"/>
            <a:ext cx="5017960" cy="366262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25151" y="1673434"/>
            <a:ext cx="3932238" cy="3811588"/>
          </a:xfrm>
          <a:prstGeom prst="rect">
            <a:avLst/>
          </a:prstGeom>
        </p:spPr>
        <p:txBody>
          <a:bodyPr>
            <a:noAutofit/>
          </a:bodyPr>
          <a:lstStyle/>
          <a:p>
            <a:pPr marL="0" indent="0">
              <a:lnSpc>
                <a:spcPct val="100000"/>
              </a:lnSpc>
              <a:spcBef>
                <a:spcPts val="1400"/>
              </a:spcBef>
              <a:buNone/>
            </a:pPr>
            <a:r>
              <a:rPr lang="en-US" dirty="0">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336D55EB-5174-23CC-A732-0D3B7880679D}"/>
              </a:ext>
            </a:extLst>
          </p:cNvPr>
          <p:cNvPicPr>
            <a:picLocks noChangeAspect="1"/>
          </p:cNvPicPr>
          <p:nvPr/>
        </p:nvPicPr>
        <p:blipFill>
          <a:blip r:embed="rId3"/>
          <a:stretch>
            <a:fillRect/>
          </a:stretch>
        </p:blipFill>
        <p:spPr>
          <a:xfrm>
            <a:off x="968991" y="1965278"/>
            <a:ext cx="5382469" cy="35197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61629" y="1866332"/>
            <a:ext cx="3932238" cy="3811588"/>
          </a:xfrm>
          <a:prstGeom prst="rect">
            <a:avLst/>
          </a:prstGeom>
        </p:spPr>
        <p:txBody>
          <a:bodyPr>
            <a:normAutofit/>
          </a:bodyPr>
          <a:lstStyle/>
          <a:p>
            <a:pPr marL="0" indent="0">
              <a:lnSpc>
                <a:spcPct val="100000"/>
              </a:lnSpc>
              <a:spcBef>
                <a:spcPts val="1400"/>
              </a:spcBef>
              <a:buNone/>
            </a:pPr>
            <a:r>
              <a:rPr lang="en-US" dirty="0">
                <a:latin typeface="Abadi" panose="020B0604020104020204" pitchFamily="34" charset="0"/>
              </a:rPr>
              <a:t>We can observe that with heavy payloads, the successful landing are more for PO,LEO and ISS orbits</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65494C33-F793-0FA6-D75C-86434F1734D9}"/>
              </a:ext>
            </a:extLst>
          </p:cNvPr>
          <p:cNvPicPr>
            <a:picLocks noChangeAspect="1"/>
          </p:cNvPicPr>
          <p:nvPr/>
        </p:nvPicPr>
        <p:blipFill>
          <a:blip r:embed="rId3"/>
          <a:stretch>
            <a:fillRect/>
          </a:stretch>
        </p:blipFill>
        <p:spPr>
          <a:xfrm>
            <a:off x="770012" y="1866332"/>
            <a:ext cx="5521606" cy="434142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D6C64EFD-BD2C-E8E7-CEDB-7E5C8B14BA4F}"/>
              </a:ext>
            </a:extLst>
          </p:cNvPr>
          <p:cNvPicPr>
            <a:picLocks noChangeAspect="1"/>
          </p:cNvPicPr>
          <p:nvPr/>
        </p:nvPicPr>
        <p:blipFill>
          <a:blip r:embed="rId3"/>
          <a:stretch>
            <a:fillRect/>
          </a:stretch>
        </p:blipFill>
        <p:spPr>
          <a:xfrm>
            <a:off x="1159490" y="1678187"/>
            <a:ext cx="9873019" cy="423129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3384" y="4807994"/>
            <a:ext cx="9745589" cy="990814"/>
          </a:xfrm>
          <a:prstGeom prst="rect">
            <a:avLst/>
          </a:prstGeom>
        </p:spPr>
        <p:txBody>
          <a:bodyPr>
            <a:normAutofit/>
          </a:bodyPr>
          <a:lstStyle/>
          <a:p>
            <a:pPr>
              <a:lnSpc>
                <a:spcPct val="100000"/>
              </a:lnSpc>
              <a:spcBef>
                <a:spcPts val="1400"/>
              </a:spcBef>
            </a:pPr>
            <a:r>
              <a:rPr lang="en-US" sz="1800" dirty="0">
                <a:latin typeface="Abadi" panose="020B0604020104020204" pitchFamily="34" charset="0"/>
              </a:rPr>
              <a:t>We used the key word DISTINCT to show only unique launch sites from the SpaceX data.</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482C449B-1DA6-9880-13CD-30E691F8AA97}"/>
              </a:ext>
            </a:extLst>
          </p:cNvPr>
          <p:cNvPicPr>
            <a:picLocks noChangeAspect="1"/>
          </p:cNvPicPr>
          <p:nvPr/>
        </p:nvPicPr>
        <p:blipFill>
          <a:blip r:embed="rId3"/>
          <a:stretch>
            <a:fillRect/>
          </a:stretch>
        </p:blipFill>
        <p:spPr>
          <a:xfrm>
            <a:off x="873384" y="1678676"/>
            <a:ext cx="10515599" cy="24837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87904" y="1825625"/>
            <a:ext cx="3227695" cy="4351338"/>
          </a:xfrm>
          <a:prstGeom prst="rect">
            <a:avLst/>
          </a:prstGeom>
        </p:spPr>
        <p:txBody>
          <a:bodyPr>
            <a:normAutofit/>
          </a:bodyPr>
          <a:lstStyle/>
          <a:p>
            <a:pPr>
              <a:lnSpc>
                <a:spcPct val="100000"/>
              </a:lnSpc>
              <a:spcBef>
                <a:spcPts val="1400"/>
              </a:spcBef>
            </a:pPr>
            <a:r>
              <a:rPr lang="en-US" sz="1800" dirty="0">
                <a:latin typeface="Abadi" panose="020B0604020104020204" pitchFamily="34" charset="0"/>
              </a:rPr>
              <a:t>We used the query above to display 5 records where launch sites begin with CCA. </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17FA3AC5-ED96-CA6F-55A4-1B887A993F28}"/>
              </a:ext>
            </a:extLst>
          </p:cNvPr>
          <p:cNvPicPr>
            <a:picLocks noChangeAspect="1"/>
          </p:cNvPicPr>
          <p:nvPr/>
        </p:nvPicPr>
        <p:blipFill>
          <a:blip r:embed="rId3"/>
          <a:stretch>
            <a:fillRect/>
          </a:stretch>
        </p:blipFill>
        <p:spPr>
          <a:xfrm>
            <a:off x="436728" y="1849573"/>
            <a:ext cx="6728002" cy="41760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3806" y="4667534"/>
            <a:ext cx="9745589" cy="1113644"/>
          </a:xfrm>
          <a:prstGeom prst="rect">
            <a:avLst/>
          </a:prstGeom>
        </p:spPr>
        <p:txBody>
          <a:bodyPr>
            <a:normAutofit/>
          </a:bodyPr>
          <a:lstStyle/>
          <a:p>
            <a:pPr>
              <a:lnSpc>
                <a:spcPct val="100000"/>
              </a:lnSpc>
              <a:spcBef>
                <a:spcPts val="1400"/>
              </a:spcBef>
            </a:pPr>
            <a:r>
              <a:rPr lang="en-US" dirty="0">
                <a:latin typeface="Abadi" panose="020B0604020104020204" pitchFamily="34" charset="0"/>
              </a:rPr>
              <a:t>We calculated the total payload carried by boosters from NASA as 45596 using the query below.</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500F3081-8A5A-5FC9-2CE9-5ADDD841A49C}"/>
              </a:ext>
            </a:extLst>
          </p:cNvPr>
          <p:cNvPicPr>
            <a:picLocks noChangeAspect="1"/>
          </p:cNvPicPr>
          <p:nvPr/>
        </p:nvPicPr>
        <p:blipFill>
          <a:blip r:embed="rId3"/>
          <a:stretch>
            <a:fillRect/>
          </a:stretch>
        </p:blipFill>
        <p:spPr>
          <a:xfrm>
            <a:off x="646747" y="2049953"/>
            <a:ext cx="10179709" cy="18396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7695" y="4790363"/>
            <a:ext cx="9745589" cy="1031757"/>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calculated the average payload mass carried by booster version F9 v1.1 B1003 as 2534.66666666666.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FE26EEA3-F249-ABC5-FB85-895C1FC0880B}"/>
              </a:ext>
            </a:extLst>
          </p:cNvPr>
          <p:cNvPicPr>
            <a:picLocks noChangeAspect="1"/>
          </p:cNvPicPr>
          <p:nvPr/>
        </p:nvPicPr>
        <p:blipFill>
          <a:blip r:embed="rId3"/>
          <a:stretch>
            <a:fillRect/>
          </a:stretch>
        </p:blipFill>
        <p:spPr>
          <a:xfrm>
            <a:off x="586832" y="2156050"/>
            <a:ext cx="10698779" cy="19382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28229"/>
            <a:ext cx="9745589" cy="1148734"/>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We observed that the dates of the first successful landing outcome on ground pad was 1st May 2017.</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56C3B360-F446-A358-75D2-3605E0EAB537}"/>
              </a:ext>
            </a:extLst>
          </p:cNvPr>
          <p:cNvPicPr>
            <a:picLocks noChangeAspect="1"/>
          </p:cNvPicPr>
          <p:nvPr/>
        </p:nvPicPr>
        <p:blipFill>
          <a:blip r:embed="rId3"/>
          <a:stretch>
            <a:fillRect/>
          </a:stretch>
        </p:blipFill>
        <p:spPr>
          <a:xfrm>
            <a:off x="614149" y="2085044"/>
            <a:ext cx="10515600" cy="24059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95081"/>
            <a:ext cx="9745589" cy="1181882"/>
          </a:xfrm>
          <a:prstGeom prst="rect">
            <a:avLst/>
          </a:prstGeom>
        </p:spPr>
        <p:txBody>
          <a:bodyPr lIns="91440" tIns="45720" rIns="91440" bIns="45720" anchor="t">
            <a:normAutofit fontScale="92500"/>
          </a:bodyPr>
          <a:lstStyle/>
          <a:p>
            <a:pPr>
              <a:lnSpc>
                <a:spcPct val="100000"/>
              </a:lnSpc>
              <a:spcBef>
                <a:spcPts val="1400"/>
              </a:spcBef>
            </a:pPr>
            <a:r>
              <a:rPr lang="en-US" sz="2400" dirty="0">
                <a:latin typeface="Abadi" panose="020B0604020104020204" pitchFamily="34" charset="0"/>
              </a:rPr>
              <a:t>We used the WHERE clause to filter for boosters which have success fully landed on drone-ship and applied the and condition to determine successful landing with payload mass greater than 4000 but less than 6000.</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94EE14E3-7B50-1637-43CD-1EC34228F2D2}"/>
              </a:ext>
            </a:extLst>
          </p:cNvPr>
          <p:cNvPicPr>
            <a:picLocks noChangeAspect="1"/>
          </p:cNvPicPr>
          <p:nvPr/>
        </p:nvPicPr>
        <p:blipFill>
          <a:blip r:embed="rId3"/>
          <a:stretch>
            <a:fillRect/>
          </a:stretch>
        </p:blipFill>
        <p:spPr>
          <a:xfrm>
            <a:off x="770012" y="2152650"/>
            <a:ext cx="10066310" cy="2552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7108"/>
            <a:ext cx="10326708" cy="508446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1800" b="1" dirty="0">
                <a:solidFill>
                  <a:schemeClr val="accent3">
                    <a:lumMod val="25000"/>
                  </a:schemeClr>
                </a:solidFill>
                <a:latin typeface="Abadi" panose="020B0604020104020204" pitchFamily="34" charset="0"/>
              </a:rPr>
              <a:t>Summary of methodologies</a:t>
            </a:r>
          </a:p>
          <a:p>
            <a:pPr marL="0" indent="0" algn="just">
              <a:lnSpc>
                <a:spcPct val="120000"/>
              </a:lnSpc>
              <a:spcBef>
                <a:spcPts val="1400"/>
              </a:spcBef>
              <a:buNone/>
            </a:pPr>
            <a:r>
              <a:rPr lang="en-US" sz="1800" dirty="0">
                <a:solidFill>
                  <a:schemeClr val="accent3">
                    <a:lumMod val="25000"/>
                  </a:schemeClr>
                </a:solidFill>
                <a:latin typeface="Abadi" panose="020B0604020104020204" pitchFamily="34" charset="0"/>
              </a:rPr>
              <a:t>Our approach encompassed a dual methodology involving API integration and web scraping techniques for data collection. Following the acquisition phase, we employed a suite of Python Data manipulation methods to meticulously process and cleanse the dataset. Subsequently, SQL queries were garnered through systematic data visualization and trend analysis. Concluding our analytical framework, we implemented supervised machine learning models to make predictions about the success of the landing event.</a:t>
            </a:r>
          </a:p>
          <a:p>
            <a:pPr marL="0" indent="0" algn="just">
              <a:lnSpc>
                <a:spcPct val="120000"/>
              </a:lnSpc>
              <a:spcBef>
                <a:spcPts val="1400"/>
              </a:spcBef>
              <a:buNone/>
            </a:pPr>
            <a:r>
              <a:rPr lang="en-US" sz="1800" b="1" dirty="0">
                <a:solidFill>
                  <a:schemeClr val="accent3">
                    <a:lumMod val="25000"/>
                  </a:schemeClr>
                </a:solidFill>
                <a:latin typeface="Abadi" panose="020B0604020104020204" pitchFamily="34" charset="0"/>
              </a:rPr>
              <a:t>Summary of all results</a:t>
            </a:r>
          </a:p>
          <a:p>
            <a:pPr marL="0" indent="0" algn="just">
              <a:lnSpc>
                <a:spcPct val="120000"/>
              </a:lnSpc>
              <a:spcBef>
                <a:spcPts val="1400"/>
              </a:spcBef>
              <a:buNone/>
            </a:pPr>
            <a:r>
              <a:rPr lang="en-US" sz="1800" dirty="0">
                <a:solidFill>
                  <a:schemeClr val="accent3">
                    <a:lumMod val="25000"/>
                  </a:schemeClr>
                </a:solidFill>
                <a:latin typeface="Abadi" panose="020B0604020104020204" pitchFamily="34" charset="0"/>
              </a:rPr>
              <a:t>Through meticulous data analysis, we identified discernible patterns and correlations among variables directly influencing the success of landing events. Leveraging these insights, we developed and trained a predictive model that demonstrated a notable capability to accurately forecast the probability of a successful landing event. Notably, the model achieved a commendable accuracy rate of 83%, underscoring its effectiveness in providing reliable prognostications within this domain.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50"/>
          </a:xfrm>
          <a:prstGeom prst="rect">
            <a:avLst/>
          </a:prstGeom>
        </p:spPr>
        <p:txBody>
          <a:bodyPr>
            <a:normAutofit/>
          </a:bodyPr>
          <a:lstStyle/>
          <a:p>
            <a:pPr>
              <a:lnSpc>
                <a:spcPct val="100000"/>
              </a:lnSpc>
              <a:spcBef>
                <a:spcPts val="1400"/>
              </a:spcBef>
            </a:pPr>
            <a:r>
              <a:rPr lang="en-US" dirty="0">
                <a:latin typeface="Abadi" panose="020B0604020104020204" pitchFamily="34" charset="0"/>
              </a:rPr>
              <a:t>Total number of Mission outcome was a success or a failure.</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2DEF3568-B79C-1D33-C88D-96E587EB005B}"/>
              </a:ext>
            </a:extLst>
          </p:cNvPr>
          <p:cNvPicPr>
            <a:picLocks noChangeAspect="1"/>
          </p:cNvPicPr>
          <p:nvPr/>
        </p:nvPicPr>
        <p:blipFill>
          <a:blip r:embed="rId3"/>
          <a:stretch>
            <a:fillRect/>
          </a:stretch>
        </p:blipFill>
        <p:spPr>
          <a:xfrm>
            <a:off x="668740" y="2074460"/>
            <a:ext cx="10222173" cy="24546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A65A45C0-C2B4-7DD0-125A-43D2AAB655B9}"/>
              </a:ext>
            </a:extLst>
          </p:cNvPr>
          <p:cNvPicPr>
            <a:picLocks noChangeAspect="1"/>
          </p:cNvPicPr>
          <p:nvPr/>
        </p:nvPicPr>
        <p:blipFill>
          <a:blip r:embed="rId3"/>
          <a:stretch>
            <a:fillRect/>
          </a:stretch>
        </p:blipFill>
        <p:spPr>
          <a:xfrm>
            <a:off x="1117650" y="1695449"/>
            <a:ext cx="9909319" cy="433012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2251"/>
            <a:ext cx="9745589" cy="1304712"/>
          </a:xfrm>
          <a:prstGeom prst="rect">
            <a:avLst/>
          </a:prstGeom>
        </p:spPr>
        <p:txBody>
          <a:bodyPr lIns="91440" tIns="45720" rIns="91440" bIns="45720" anchor="t">
            <a:normAutofit fontScale="92500"/>
          </a:bodyPr>
          <a:lstStyle/>
          <a:p>
            <a:pPr>
              <a:lnSpc>
                <a:spcPct val="100000"/>
              </a:lnSpc>
              <a:spcBef>
                <a:spcPts val="1400"/>
              </a:spcBef>
            </a:pPr>
            <a:r>
              <a:rPr lang="en-US" dirty="0">
                <a:latin typeface="Abadi" panose="020B0604020104020204" pitchFamily="34" charset="0"/>
              </a:rPr>
              <a:t>We used a combinations of the WHERE clause, LIKE, AND, and Between conditions to filter for failed landing outcomes in drone ship, their booster versions, and launch site names for year 2015. </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5AA22BFE-7F3A-1D9E-C172-5D18237BE214}"/>
              </a:ext>
            </a:extLst>
          </p:cNvPr>
          <p:cNvPicPr>
            <a:picLocks noChangeAspect="1"/>
          </p:cNvPicPr>
          <p:nvPr/>
        </p:nvPicPr>
        <p:blipFill>
          <a:blip r:embed="rId3"/>
          <a:stretch>
            <a:fillRect/>
          </a:stretch>
        </p:blipFill>
        <p:spPr>
          <a:xfrm>
            <a:off x="873457" y="1815152"/>
            <a:ext cx="10153933" cy="304259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BFF36682-B0FA-C089-704E-D704D71C68E9}"/>
              </a:ext>
            </a:extLst>
          </p:cNvPr>
          <p:cNvPicPr>
            <a:picLocks noChangeAspect="1"/>
          </p:cNvPicPr>
          <p:nvPr/>
        </p:nvPicPr>
        <p:blipFill>
          <a:blip r:embed="rId3"/>
          <a:stretch>
            <a:fillRect/>
          </a:stretch>
        </p:blipFill>
        <p:spPr>
          <a:xfrm>
            <a:off x="535191" y="1690686"/>
            <a:ext cx="10355722" cy="44781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27913"/>
            <a:ext cx="9745589" cy="549050"/>
          </a:xfrm>
          <a:prstGeom prst="rect">
            <a:avLst/>
          </a:prstGeom>
        </p:spPr>
        <p:txBody>
          <a:bodyPr lIns="91440" tIns="45720" rIns="91440" bIns="45720" anchor="t">
            <a:normAutofit fontScale="70000" lnSpcReduction="20000"/>
          </a:bodyPr>
          <a:lstStyle/>
          <a:p>
            <a:r>
              <a:rPr lang="en-US" dirty="0">
                <a:latin typeface="Abadi" panose="020B0604020104020204" pitchFamily="34" charset="0"/>
              </a:rPr>
              <a:t>We can see that the Space launch sites are in the United States of America coasts.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Imagen 5">
            <a:extLst>
              <a:ext uri="{FF2B5EF4-FFF2-40B4-BE49-F238E27FC236}">
                <a16:creationId xmlns:a16="http://schemas.microsoft.com/office/drawing/2014/main" id="{20F0C993-E51C-D5DB-DC52-A0B76095697E}"/>
              </a:ext>
            </a:extLst>
          </p:cNvPr>
          <p:cNvPicPr>
            <a:picLocks noChangeAspect="1"/>
          </p:cNvPicPr>
          <p:nvPr/>
        </p:nvPicPr>
        <p:blipFill>
          <a:blip r:embed="rId3"/>
          <a:stretch>
            <a:fillRect/>
          </a:stretch>
        </p:blipFill>
        <p:spPr>
          <a:xfrm>
            <a:off x="1105469" y="2009775"/>
            <a:ext cx="9745589" cy="28384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Imagen 3">
            <a:extLst>
              <a:ext uri="{FF2B5EF4-FFF2-40B4-BE49-F238E27FC236}">
                <a16:creationId xmlns:a16="http://schemas.microsoft.com/office/drawing/2014/main" id="{0D243A2A-B02E-CE8D-A9BF-37ADE161DB48}"/>
              </a:ext>
            </a:extLst>
          </p:cNvPr>
          <p:cNvPicPr>
            <a:picLocks noChangeAspect="1"/>
          </p:cNvPicPr>
          <p:nvPr/>
        </p:nvPicPr>
        <p:blipFill>
          <a:blip r:embed="rId3"/>
          <a:stretch>
            <a:fillRect/>
          </a:stretch>
        </p:blipFill>
        <p:spPr>
          <a:xfrm>
            <a:off x="481601" y="1638299"/>
            <a:ext cx="10515600" cy="43872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Imagen 3">
            <a:extLst>
              <a:ext uri="{FF2B5EF4-FFF2-40B4-BE49-F238E27FC236}">
                <a16:creationId xmlns:a16="http://schemas.microsoft.com/office/drawing/2014/main" id="{74B82D36-AC78-BAD3-0310-9295BF431A44}"/>
              </a:ext>
            </a:extLst>
          </p:cNvPr>
          <p:cNvPicPr>
            <a:picLocks noChangeAspect="1"/>
          </p:cNvPicPr>
          <p:nvPr/>
        </p:nvPicPr>
        <p:blipFill>
          <a:blip r:embed="rId3"/>
          <a:stretch>
            <a:fillRect/>
          </a:stretch>
        </p:blipFill>
        <p:spPr>
          <a:xfrm>
            <a:off x="527559" y="1647824"/>
            <a:ext cx="10515599" cy="427530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0702" y="5571628"/>
            <a:ext cx="9745589" cy="640979"/>
          </a:xfrm>
          <a:prstGeom prst="rect">
            <a:avLst/>
          </a:prstGeom>
        </p:spPr>
        <p:txBody>
          <a:bodyPr lIns="91440" tIns="45720" rIns="91440" bIns="45720" anchor="t">
            <a:noAutofit/>
          </a:bodyPr>
          <a:lstStyle/>
          <a:p>
            <a:pPr>
              <a:lnSpc>
                <a:spcPct val="100000"/>
              </a:lnSpc>
              <a:spcBef>
                <a:spcPts val="1400"/>
              </a:spcBef>
            </a:pPr>
            <a:r>
              <a:rPr lang="en-US" dirty="0">
                <a:solidFill>
                  <a:schemeClr val="accent3">
                    <a:lumMod val="25000"/>
                  </a:schemeClr>
                </a:solidFill>
                <a:latin typeface="Abadi" panose="020B0604020104020204" pitchFamily="34" charset="0"/>
              </a:rPr>
              <a:t>We can see that KSC LC-39A had the most successful launches from all the sities.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
        <p:nvSpPr>
          <p:cNvPr id="2" name="CuadroTexto 1">
            <a:extLst>
              <a:ext uri="{FF2B5EF4-FFF2-40B4-BE49-F238E27FC236}">
                <a16:creationId xmlns:a16="http://schemas.microsoft.com/office/drawing/2014/main" id="{9AD146D8-4E7A-CDE1-E734-A29D42CEDBD6}"/>
              </a:ext>
            </a:extLst>
          </p:cNvPr>
          <p:cNvSpPr txBox="1"/>
          <p:nvPr/>
        </p:nvSpPr>
        <p:spPr>
          <a:xfrm>
            <a:off x="940061" y="1286372"/>
            <a:ext cx="9561345" cy="523220"/>
          </a:xfrm>
          <a:prstGeom prst="rect">
            <a:avLst/>
          </a:prstGeom>
          <a:noFill/>
        </p:spPr>
        <p:txBody>
          <a:bodyPr wrap="square" rtlCol="0">
            <a:spAutoFit/>
          </a:bodyPr>
          <a:lstStyle/>
          <a:p>
            <a:r>
              <a:rPr lang="en-US" sz="2800" b="1" dirty="0">
                <a:latin typeface="Abadi" panose="020B0604020104020204" pitchFamily="34" charset="0"/>
              </a:rPr>
              <a:t>Total success launches by all sites</a:t>
            </a:r>
            <a:endParaRPr lang="es-CL" sz="2800" b="1" dirty="0">
              <a:latin typeface="Abadi" panose="020B0604020104020204" pitchFamily="34" charset="0"/>
            </a:endParaRPr>
          </a:p>
        </p:txBody>
      </p:sp>
      <p:pic>
        <p:nvPicPr>
          <p:cNvPr id="6" name="Imagen 5">
            <a:extLst>
              <a:ext uri="{FF2B5EF4-FFF2-40B4-BE49-F238E27FC236}">
                <a16:creationId xmlns:a16="http://schemas.microsoft.com/office/drawing/2014/main" id="{21A0FC32-B51E-4270-1631-96442C466FCA}"/>
              </a:ext>
            </a:extLst>
          </p:cNvPr>
          <p:cNvPicPr>
            <a:picLocks noChangeAspect="1"/>
          </p:cNvPicPr>
          <p:nvPr/>
        </p:nvPicPr>
        <p:blipFill>
          <a:blip r:embed="rId3"/>
          <a:stretch>
            <a:fillRect/>
          </a:stretch>
        </p:blipFill>
        <p:spPr>
          <a:xfrm>
            <a:off x="940062" y="2024062"/>
            <a:ext cx="10060034" cy="31211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3" name="CuadroTexto 2">
            <a:extLst>
              <a:ext uri="{FF2B5EF4-FFF2-40B4-BE49-F238E27FC236}">
                <a16:creationId xmlns:a16="http://schemas.microsoft.com/office/drawing/2014/main" id="{2B698D1D-433D-635B-10B8-7B64A75B594B}"/>
              </a:ext>
            </a:extLst>
          </p:cNvPr>
          <p:cNvSpPr txBox="1"/>
          <p:nvPr/>
        </p:nvSpPr>
        <p:spPr>
          <a:xfrm>
            <a:off x="622998" y="1436914"/>
            <a:ext cx="10735184" cy="2862322"/>
          </a:xfrm>
          <a:prstGeom prst="rect">
            <a:avLst/>
          </a:prstGeom>
          <a:noFill/>
        </p:spPr>
        <p:txBody>
          <a:bodyPr wrap="square">
            <a:spAutoFit/>
          </a:bodyPr>
          <a:lstStyle/>
          <a:p>
            <a:r>
              <a:rPr lang="en-US" dirty="0">
                <a:latin typeface="Abadi" panose="020B0604020104020204" pitchFamily="34" charset="0"/>
              </a:rPr>
              <a:t>• SpaceX’s commitment to reusable rockets has significantly mitigated space travel</a:t>
            </a:r>
          </a:p>
          <a:p>
            <a:r>
              <a:rPr lang="en-US" dirty="0">
                <a:latin typeface="Abadi" panose="020B0604020104020204" pitchFamily="34" charset="0"/>
              </a:rPr>
              <a:t>costs by strategically focusing on the retrieval of the first rocket phase. The</a:t>
            </a:r>
          </a:p>
          <a:p>
            <a:r>
              <a:rPr lang="en-US" dirty="0">
                <a:latin typeface="Abadi" panose="020B0604020104020204" pitchFamily="34" charset="0"/>
              </a:rPr>
              <a:t>recovery of this initial phase is paramount in preserving and reusing expensive</a:t>
            </a:r>
          </a:p>
          <a:p>
            <a:r>
              <a:rPr lang="en-US" dirty="0">
                <a:latin typeface="Abadi" panose="020B0604020104020204" pitchFamily="34" charset="0"/>
              </a:rPr>
              <a:t>components, contributing directly to cost reduction. An in-depth analysis of the</a:t>
            </a:r>
          </a:p>
          <a:p>
            <a:r>
              <a:rPr lang="en-US" dirty="0">
                <a:latin typeface="Abadi" panose="020B0604020104020204" pitchFamily="34" charset="0"/>
              </a:rPr>
              <a:t>success rate of these retrieval events serves as a valuable metric for evaluating</a:t>
            </a:r>
          </a:p>
          <a:p>
            <a:r>
              <a:rPr lang="en-US" dirty="0">
                <a:latin typeface="Abadi" panose="020B0604020104020204" pitchFamily="34" charset="0"/>
              </a:rPr>
              <a:t>efficiency and cost-effectiveness in SpaceX’s pioneering approach. This particular</a:t>
            </a:r>
          </a:p>
          <a:p>
            <a:r>
              <a:rPr lang="en-US" dirty="0">
                <a:latin typeface="Abadi" panose="020B0604020104020204" pitchFamily="34" charset="0"/>
              </a:rPr>
              <a:t>project is geared towards predicting the success of the first phase retrieval event,</a:t>
            </a:r>
          </a:p>
          <a:p>
            <a:r>
              <a:rPr lang="en-US" dirty="0">
                <a:latin typeface="Abadi" panose="020B0604020104020204" pitchFamily="34" charset="0"/>
              </a:rPr>
              <a:t>thereby offering predictive insights aimed at enhancing decision-making within the</a:t>
            </a:r>
          </a:p>
          <a:p>
            <a:r>
              <a:rPr lang="en-US" dirty="0">
                <a:latin typeface="Abadi" panose="020B0604020104020204" pitchFamily="34" charset="0"/>
              </a:rPr>
              <a:t>space industry.</a:t>
            </a:r>
          </a:p>
          <a:p>
            <a:endParaRPr lang="en-US" dirty="0">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254387"/>
            <a:ext cx="10551583" cy="922575"/>
          </a:xfrm>
          <a:prstGeom prst="rect">
            <a:avLst/>
          </a:prstGeom>
        </p:spPr>
        <p:txBody>
          <a:bodyPr lIns="91440" tIns="45720" rIns="91440" bIns="45720" anchor="t">
            <a:normAutofit/>
          </a:bodyPr>
          <a:lstStyle/>
          <a:p>
            <a:r>
              <a:rPr lang="en-US" dirty="0">
                <a:latin typeface="Abadi" panose="020B0604020104020204" pitchFamily="34" charset="0"/>
              </a:rPr>
              <a:t>KSC LC-39A achieved a 76.9% success rate while getting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Imagen 3">
            <a:extLst>
              <a:ext uri="{FF2B5EF4-FFF2-40B4-BE49-F238E27FC236}">
                <a16:creationId xmlns:a16="http://schemas.microsoft.com/office/drawing/2014/main" id="{7D4730F9-CEDD-A458-538C-A6E190C1C9E2}"/>
              </a:ext>
            </a:extLst>
          </p:cNvPr>
          <p:cNvPicPr>
            <a:picLocks noChangeAspect="1"/>
          </p:cNvPicPr>
          <p:nvPr/>
        </p:nvPicPr>
        <p:blipFill>
          <a:blip r:embed="rId3"/>
          <a:stretch>
            <a:fillRect/>
          </a:stretch>
        </p:blipFill>
        <p:spPr>
          <a:xfrm>
            <a:off x="1132764" y="1678675"/>
            <a:ext cx="6564573" cy="32171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140235"/>
            <a:ext cx="10414662" cy="1036728"/>
          </a:xfrm>
          <a:prstGeom prst="rect">
            <a:avLst/>
          </a:prstGeom>
        </p:spPr>
        <p:txBody>
          <a:bodyPr lIns="91440" tIns="45720" rIns="91440" bIns="45720" anchor="t">
            <a:normAutofit/>
          </a:bodyPr>
          <a:lstStyle/>
          <a:p>
            <a:pPr marL="0" indent="0">
              <a:lnSpc>
                <a:spcPct val="100000"/>
              </a:lnSpc>
              <a:spcBef>
                <a:spcPts val="1400"/>
              </a:spcBef>
              <a:buNone/>
            </a:pPr>
            <a:r>
              <a:rPr lang="en-US" dirty="0">
                <a:latin typeface="Abadi" panose="020B0604020104020204" pitchFamily="34" charset="0"/>
              </a:rPr>
              <a:t> We can see the success rates for low weighted payloads is higher than the heavy weighted payloads.</a:t>
            </a:r>
            <a:endParaRPr lang="en-US"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10367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Scatter plot of Payload vs Launch Outcome for all </a:t>
            </a:r>
          </a:p>
          <a:p>
            <a:r>
              <a:rPr lang="en-US" sz="3200" dirty="0">
                <a:solidFill>
                  <a:srgbClr val="0B49CB"/>
                </a:solidFill>
                <a:latin typeface="Abadi"/>
              </a:rPr>
              <a:t>sites, with different payload selected in the range </a:t>
            </a:r>
          </a:p>
          <a:p>
            <a:r>
              <a:rPr lang="en-US" sz="3200" dirty="0">
                <a:solidFill>
                  <a:srgbClr val="0B49CB"/>
                </a:solidFill>
                <a:latin typeface="Abadi"/>
              </a:rPr>
              <a:t>slider</a:t>
            </a:r>
          </a:p>
        </p:txBody>
      </p:sp>
      <p:pic>
        <p:nvPicPr>
          <p:cNvPr id="7" name="Imagen 6">
            <a:extLst>
              <a:ext uri="{FF2B5EF4-FFF2-40B4-BE49-F238E27FC236}">
                <a16:creationId xmlns:a16="http://schemas.microsoft.com/office/drawing/2014/main" id="{95349E85-134B-08C1-5668-24325FF54330}"/>
              </a:ext>
            </a:extLst>
          </p:cNvPr>
          <p:cNvPicPr>
            <a:picLocks noChangeAspect="1"/>
          </p:cNvPicPr>
          <p:nvPr/>
        </p:nvPicPr>
        <p:blipFill>
          <a:blip r:embed="rId3"/>
          <a:stretch>
            <a:fillRect/>
          </a:stretch>
        </p:blipFill>
        <p:spPr>
          <a:xfrm>
            <a:off x="627797" y="1951631"/>
            <a:ext cx="10515600" cy="26441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15874"/>
            <a:ext cx="10515601" cy="893098"/>
          </a:xfrm>
          <a:prstGeom prst="rect">
            <a:avLst/>
          </a:prstGeom>
        </p:spPr>
        <p:txBody>
          <a:bodyPr vert="horz" lIns="91440" tIns="45720" rIns="91440" bIns="45720" rtlCol="0" anchor="t">
            <a:normAutofit/>
          </a:bodyPr>
          <a:lstStyle/>
          <a:p>
            <a:pPr>
              <a:lnSpc>
                <a:spcPct val="100000"/>
              </a:lnSpc>
              <a:spcBef>
                <a:spcPts val="1400"/>
              </a:spcBef>
            </a:pPr>
            <a:r>
              <a:rPr lang="en-US" sz="2400" dirty="0">
                <a:latin typeface="Abadi" panose="020B0604020104020204" pitchFamily="34" charset="0"/>
              </a:rPr>
              <a:t>The decision tree classifier is the model with the highest classification accuracy</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E954DAE2-C5B4-0CE1-EE31-F0374A674BF1}"/>
              </a:ext>
            </a:extLst>
          </p:cNvPr>
          <p:cNvPicPr>
            <a:picLocks noChangeAspect="1"/>
          </p:cNvPicPr>
          <p:nvPr/>
        </p:nvPicPr>
        <p:blipFill>
          <a:blip r:embed="rId3"/>
          <a:stretch>
            <a:fillRect/>
          </a:stretch>
        </p:blipFill>
        <p:spPr>
          <a:xfrm>
            <a:off x="770011" y="2768449"/>
            <a:ext cx="10515600" cy="240405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Imagen 6">
            <a:extLst>
              <a:ext uri="{FF2B5EF4-FFF2-40B4-BE49-F238E27FC236}">
                <a16:creationId xmlns:a16="http://schemas.microsoft.com/office/drawing/2014/main" id="{02164E1F-C15D-C119-A08D-5D1456F8D828}"/>
              </a:ext>
            </a:extLst>
          </p:cNvPr>
          <p:cNvPicPr>
            <a:picLocks noChangeAspect="1"/>
          </p:cNvPicPr>
          <p:nvPr/>
        </p:nvPicPr>
        <p:blipFill>
          <a:blip r:embed="rId3"/>
          <a:stretch>
            <a:fillRect/>
          </a:stretch>
        </p:blipFill>
        <p:spPr>
          <a:xfrm>
            <a:off x="5593662" y="1389698"/>
            <a:ext cx="4962525" cy="4333875"/>
          </a:xfrm>
          <a:prstGeom prst="rect">
            <a:avLst/>
          </a:prstGeom>
        </p:spPr>
      </p:pic>
      <p:sp>
        <p:nvSpPr>
          <p:cNvPr id="8" name="CuadroTexto 7">
            <a:extLst>
              <a:ext uri="{FF2B5EF4-FFF2-40B4-BE49-F238E27FC236}">
                <a16:creationId xmlns:a16="http://schemas.microsoft.com/office/drawing/2014/main" id="{9A45DBF8-ACA9-370A-1400-9E9581E6293D}"/>
              </a:ext>
            </a:extLst>
          </p:cNvPr>
          <p:cNvSpPr txBox="1"/>
          <p:nvPr/>
        </p:nvSpPr>
        <p:spPr>
          <a:xfrm>
            <a:off x="770011" y="1883578"/>
            <a:ext cx="4339989" cy="2554545"/>
          </a:xfrm>
          <a:prstGeom prst="rect">
            <a:avLst/>
          </a:prstGeom>
          <a:noFill/>
        </p:spPr>
        <p:txBody>
          <a:bodyPr wrap="square" rtlCol="0">
            <a:spAutoFit/>
          </a:bodyPr>
          <a:lstStyle/>
          <a:p>
            <a:r>
              <a:rPr lang="en-US" sz="2000" dirty="0">
                <a:latin typeface="Abadi" panose="020B0604020104020204" pitchFamily="34" charset="0"/>
              </a:rPr>
              <a:t>The confusion matrix for the </a:t>
            </a:r>
          </a:p>
          <a:p>
            <a:r>
              <a:rPr lang="en-US" sz="2000" dirty="0">
                <a:latin typeface="Abadi" panose="020B0604020104020204" pitchFamily="34" charset="0"/>
              </a:rPr>
              <a:t>decision tree classifier shows </a:t>
            </a:r>
          </a:p>
          <a:p>
            <a:r>
              <a:rPr lang="en-US" sz="2000" dirty="0">
                <a:latin typeface="Abadi" panose="020B0604020104020204" pitchFamily="34" charset="0"/>
              </a:rPr>
              <a:t>that the classifier can distinguish </a:t>
            </a:r>
          </a:p>
          <a:p>
            <a:r>
              <a:rPr lang="en-US" sz="2000" dirty="0">
                <a:latin typeface="Abadi" panose="020B0604020104020204" pitchFamily="34" charset="0"/>
              </a:rPr>
              <a:t>between the different </a:t>
            </a:r>
          </a:p>
          <a:p>
            <a:r>
              <a:rPr lang="en-US" sz="2000" dirty="0">
                <a:latin typeface="Abadi" panose="020B0604020104020204" pitchFamily="34" charset="0"/>
              </a:rPr>
              <a:t>classes. The major problem is the false positives .i.e., unsuccessful landing marked as successful </a:t>
            </a:r>
          </a:p>
          <a:p>
            <a:r>
              <a:rPr lang="en-US" sz="2000" dirty="0">
                <a:latin typeface="Abadi" panose="020B0604020104020204" pitchFamily="34" charset="0"/>
              </a:rPr>
              <a:t>landing by the classifier.</a:t>
            </a:r>
            <a:endParaRPr lang="es-CL" sz="20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5719"/>
            <a:ext cx="10311971" cy="4820673"/>
          </a:xfrm>
          <a:prstGeom prst="rect">
            <a:avLst/>
          </a:prstGeom>
        </p:spPr>
        <p:txBody>
          <a:bodyPr>
            <a:no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We can conclude that:</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larger the flight amount at a launch site, the greater the success </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rate at a launch site.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Launch success rate started to increase in 2013 till 2020.</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Orbits ES-L1, GEO, HEO, SSO, VLEO had the most success rate.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KSC LC-39A had the most successful launches of any sites.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Decision tree classifier is the best machine learning algorithm for </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3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1800" b="1" dirty="0">
                <a:latin typeface="Abadi" panose="020B0604020104020204" pitchFamily="34" charset="0"/>
              </a:rPr>
              <a:t>Describe how data sets were collected:</a:t>
            </a:r>
          </a:p>
          <a:p>
            <a:pPr marL="0" indent="0">
              <a:buNone/>
            </a:pPr>
            <a:r>
              <a:rPr lang="en-US" sz="1800" dirty="0">
                <a:latin typeface="Abadi" panose="020B0604020104020204" pitchFamily="34" charset="0"/>
              </a:rPr>
              <a:t>Data was first collected using SpaceX API (a RESTful API) by making a get request to the SpaceX API. This was done by first defining a series helper functions that would help in the use the API to extract information using identification numbers in the launch data and the requesting rocket launch data from the SpaceX API URL.</a:t>
            </a:r>
          </a:p>
          <a:p>
            <a:pPr marL="0" indent="0">
              <a:buNone/>
            </a:pPr>
            <a:r>
              <a:rPr lang="en-US" sz="1800" dirty="0">
                <a:latin typeface="Abadi" panose="020B0604020104020204" pitchFamily="34" charset="0"/>
              </a:rPr>
              <a:t>Finally, to make the requested JSON results more consistent, the SpaceX launch data was requested and parsed using the GET request and the decoded the response content as aJson result which was then converted into a Pandas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39102" y="2201863"/>
            <a:ext cx="4640263" cy="4225925"/>
          </a:xfrm>
          <a:prstGeom prst="rect">
            <a:avLst/>
          </a:prstGeom>
        </p:spPr>
        <p:txBody>
          <a:bodyPr vert="horz" lIns="91440" tIns="45720" rIns="91440" bIns="45720" rtlCol="0" anchor="t">
            <a:normAutofit/>
          </a:bodyPr>
          <a:lstStyle/>
          <a:p>
            <a:pPr marL="342900" indent="-342900">
              <a:buFont typeface="+mj-lt"/>
              <a:buAutoNum type="arabicParenR"/>
            </a:pPr>
            <a:r>
              <a:rPr lang="en-US" sz="1800" dirty="0">
                <a:latin typeface="Abadi" panose="020B0604020104020204" pitchFamily="34" charset="0"/>
              </a:rPr>
              <a:t>Define auxiliary function to parse the data.</a:t>
            </a:r>
          </a:p>
          <a:p>
            <a:pPr marL="342900" indent="-342900">
              <a:buFont typeface="+mj-lt"/>
              <a:buAutoNum type="arabicParenR"/>
            </a:pPr>
            <a:r>
              <a:rPr lang="en-US" sz="1800" dirty="0">
                <a:latin typeface="Abadi" panose="020B0604020104020204" pitchFamily="34" charset="0"/>
              </a:rPr>
              <a:t>Retrieve data from the </a:t>
            </a:r>
            <a:r>
              <a:rPr lang="en-US" sz="1800" b="1" dirty="0">
                <a:latin typeface="Abadi" panose="020B0604020104020204" pitchFamily="34" charset="0"/>
              </a:rPr>
              <a:t>REST API </a:t>
            </a:r>
            <a:r>
              <a:rPr lang="en-US" sz="1800" dirty="0">
                <a:latin typeface="Abadi" panose="020B0604020104020204" pitchFamily="34" charset="0"/>
              </a:rPr>
              <a:t>using the method </a:t>
            </a:r>
            <a:r>
              <a:rPr lang="en-US" sz="1800" b="1" dirty="0">
                <a:latin typeface="Abadi" panose="020B0604020104020204" pitchFamily="34" charset="0"/>
              </a:rPr>
              <a:t>GET.</a:t>
            </a:r>
          </a:p>
          <a:p>
            <a:pPr marL="342900" indent="-342900">
              <a:buFont typeface="+mj-lt"/>
              <a:buAutoNum type="arabicParenR"/>
            </a:pPr>
            <a:r>
              <a:rPr lang="en-US" sz="1800" dirty="0">
                <a:latin typeface="Abadi" panose="020B0604020104020204" pitchFamily="34" charset="0"/>
              </a:rPr>
              <a:t>Parse the data with the previously built auxiliary functions.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Imagen 4">
            <a:extLst>
              <a:ext uri="{FF2B5EF4-FFF2-40B4-BE49-F238E27FC236}">
                <a16:creationId xmlns:a16="http://schemas.microsoft.com/office/drawing/2014/main" id="{9EE99850-DF8C-F207-351A-8C195572BC30}"/>
              </a:ext>
            </a:extLst>
          </p:cNvPr>
          <p:cNvPicPr>
            <a:picLocks noChangeAspect="1"/>
          </p:cNvPicPr>
          <p:nvPr/>
        </p:nvPicPr>
        <p:blipFill>
          <a:blip r:embed="rId3"/>
          <a:stretch>
            <a:fillRect/>
          </a:stretch>
        </p:blipFill>
        <p:spPr>
          <a:xfrm>
            <a:off x="6224954" y="2040757"/>
            <a:ext cx="3962400" cy="360045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634923"/>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Using the get </a:t>
            </a:r>
            <a:r>
              <a:rPr lang="en-US" sz="2200" dirty="0" err="1">
                <a:solidFill>
                  <a:schemeClr val="accent3">
                    <a:lumMod val="25000"/>
                  </a:schemeClr>
                </a:solidFill>
                <a:latin typeface="Abadi" panose="020B0604020104020204" pitchFamily="34" charset="0"/>
              </a:rPr>
              <a:t>request.get</a:t>
            </a:r>
            <a:r>
              <a:rPr lang="en-US" sz="2200" dirty="0">
                <a:solidFill>
                  <a:schemeClr val="accent3">
                    <a:lumMod val="25000"/>
                  </a:schemeClr>
                </a:solidFill>
                <a:latin typeface="Abadi" panose="020B0604020104020204" pitchFamily="34" charset="0"/>
              </a:rPr>
              <a:t> method to download page code.</a:t>
            </a:r>
          </a:p>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Created a </a:t>
            </a:r>
            <a:r>
              <a:rPr lang="en-US" sz="2200" dirty="0" err="1">
                <a:solidFill>
                  <a:schemeClr val="accent3">
                    <a:lumMod val="25000"/>
                  </a:schemeClr>
                </a:solidFill>
                <a:latin typeface="Abadi" panose="020B0604020104020204" pitchFamily="34" charset="0"/>
              </a:rPr>
              <a:t>BeutifulSoup</a:t>
            </a:r>
            <a:r>
              <a:rPr lang="en-US" sz="2200" dirty="0">
                <a:solidFill>
                  <a:schemeClr val="accent3">
                    <a:lumMod val="25000"/>
                  </a:schemeClr>
                </a:solidFill>
                <a:latin typeface="Abadi" panose="020B0604020104020204" pitchFamily="34" charset="0"/>
              </a:rPr>
              <a:t> object to manipulate the html text.</a:t>
            </a:r>
          </a:p>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Filtered the desired tables using soup manipulation methods.</a:t>
            </a:r>
          </a:p>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Converted the data from the HTML to pandas Data Frame format.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4">
            <a:extLst>
              <a:ext uri="{FF2B5EF4-FFF2-40B4-BE49-F238E27FC236}">
                <a16:creationId xmlns:a16="http://schemas.microsoft.com/office/drawing/2014/main" id="{330E01AE-4A3C-DE3D-552D-76D6F2CEFE9F}"/>
              </a:ext>
            </a:extLst>
          </p:cNvPr>
          <p:cNvPicPr>
            <a:picLocks noChangeAspect="1"/>
          </p:cNvPicPr>
          <p:nvPr/>
        </p:nvPicPr>
        <p:blipFill>
          <a:blip r:embed="rId3"/>
          <a:stretch>
            <a:fillRect/>
          </a:stretch>
        </p:blipFill>
        <p:spPr>
          <a:xfrm>
            <a:off x="6180211" y="2177473"/>
            <a:ext cx="4648200" cy="36957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461</TotalTime>
  <Words>1746</Words>
  <Application>Microsoft Office PowerPoint</Application>
  <PresentationFormat>Panorámica</PresentationFormat>
  <Paragraphs>195</Paragraphs>
  <Slides>47</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PINTO MONTEJO SERGIO A</cp:lastModifiedBy>
  <cp:revision>213</cp:revision>
  <dcterms:created xsi:type="dcterms:W3CDTF">2021-04-29T18:58:34Z</dcterms:created>
  <dcterms:modified xsi:type="dcterms:W3CDTF">2025-05-21T02:53:00Z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